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4"/>
  </p:notesMasterIdLst>
  <p:sldIdLst>
    <p:sldId id="286" r:id="rId3"/>
    <p:sldId id="289" r:id="rId4"/>
    <p:sldId id="296" r:id="rId5"/>
    <p:sldId id="297" r:id="rId6"/>
    <p:sldId id="299" r:id="rId7"/>
    <p:sldId id="287" r:id="rId8"/>
    <p:sldId id="291" r:id="rId9"/>
    <p:sldId id="292" r:id="rId10"/>
    <p:sldId id="293" r:id="rId11"/>
    <p:sldId id="294" r:id="rId12"/>
    <p:sldId id="295"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019"/>
    <a:srgbClr val="523F38"/>
    <a:srgbClr val="E46C0A"/>
    <a:srgbClr val="F79646"/>
    <a:srgbClr val="FFD937"/>
    <a:srgbClr val="E8FFC8"/>
    <a:srgbClr val="FF6600"/>
    <a:srgbClr val="FFCC66"/>
    <a:srgbClr val="FECF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9666" autoAdjust="0"/>
  </p:normalViewPr>
  <p:slideViewPr>
    <p:cSldViewPr snapToGrid="0" snapToObjects="1">
      <p:cViewPr varScale="1">
        <p:scale>
          <a:sx n="104" d="100"/>
          <a:sy n="104" d="100"/>
        </p:scale>
        <p:origin x="-112" y="-568"/>
      </p:cViewPr>
      <p:guideLst>
        <p:guide orient="horz"/>
        <p:guide/>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CF70EF-9777-4148-8EEA-8DDE9E32E627}" type="datetimeFigureOut">
              <a:rPr lang="en-US" smtClean="0"/>
              <a:t>28/06/16</a:t>
            </a:fld>
            <a:endParaRPr lang="ja-JP"/>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C86F2-E6BB-CD49-81C1-99F9AE8339BD}" type="slidenum">
              <a:rPr lang="en-US" smtClean="0"/>
              <a:t>‹#›</a:t>
            </a:fld>
            <a:endParaRPr lang="ja-JP"/>
          </a:p>
        </p:txBody>
      </p:sp>
    </p:spTree>
    <p:extLst>
      <p:ext uri="{BB962C8B-B14F-4D97-AF65-F5344CB8AC3E}">
        <p14:creationId xmlns:p14="http://schemas.microsoft.com/office/powerpoint/2010/main" val="18756500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C86F2-E6BB-CD49-81C1-99F9AE8339BD}" type="slidenum">
              <a:rPr lang="en-US" smtClean="0"/>
              <a:t>7</a:t>
            </a:fld>
            <a:endParaRPr lang="ja-JP"/>
          </a:p>
        </p:txBody>
      </p:sp>
    </p:spTree>
    <p:extLst>
      <p:ext uri="{BB962C8B-B14F-4D97-AF65-F5344CB8AC3E}">
        <p14:creationId xmlns:p14="http://schemas.microsoft.com/office/powerpoint/2010/main" val="148226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C86F2-E6BB-CD49-81C1-99F9AE8339BD}" type="slidenum">
              <a:rPr lang="en-US" smtClean="0"/>
              <a:t>8</a:t>
            </a:fld>
            <a:endParaRPr lang="ja-JP"/>
          </a:p>
        </p:txBody>
      </p:sp>
    </p:spTree>
    <p:extLst>
      <p:ext uri="{BB962C8B-B14F-4D97-AF65-F5344CB8AC3E}">
        <p14:creationId xmlns:p14="http://schemas.microsoft.com/office/powerpoint/2010/main" val="148226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C86F2-E6BB-CD49-81C1-99F9AE8339BD}" type="slidenum">
              <a:rPr lang="en-US" smtClean="0"/>
              <a:t>9</a:t>
            </a:fld>
            <a:endParaRPr lang="ja-JP"/>
          </a:p>
        </p:txBody>
      </p:sp>
    </p:spTree>
    <p:extLst>
      <p:ext uri="{BB962C8B-B14F-4D97-AF65-F5344CB8AC3E}">
        <p14:creationId xmlns:p14="http://schemas.microsoft.com/office/powerpoint/2010/main" val="148226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C86F2-E6BB-CD49-81C1-99F9AE8339BD}" type="slidenum">
              <a:rPr lang="en-US" smtClean="0"/>
              <a:t>10</a:t>
            </a:fld>
            <a:endParaRPr lang="ja-JP"/>
          </a:p>
        </p:txBody>
      </p:sp>
    </p:spTree>
    <p:extLst>
      <p:ext uri="{BB962C8B-B14F-4D97-AF65-F5344CB8AC3E}">
        <p14:creationId xmlns:p14="http://schemas.microsoft.com/office/powerpoint/2010/main" val="148226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C86F2-E6BB-CD49-81C1-99F9AE8339BD}" type="slidenum">
              <a:rPr lang="en-US" smtClean="0"/>
              <a:t>11</a:t>
            </a:fld>
            <a:endParaRPr lang="ja-JP"/>
          </a:p>
        </p:txBody>
      </p:sp>
    </p:spTree>
    <p:extLst>
      <p:ext uri="{BB962C8B-B14F-4D97-AF65-F5344CB8AC3E}">
        <p14:creationId xmlns:p14="http://schemas.microsoft.com/office/powerpoint/2010/main" val="1482262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970CE6-BE49-1748-AC39-62A722581D95}" type="datetimeFigureOut">
              <a:rPr lang="en-US" smtClean="0"/>
              <a:t>28/06/16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2938875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970CE6-BE49-1748-AC39-62A722581D95}" type="datetimeFigureOut">
              <a:rPr lang="en-US" smtClean="0"/>
              <a:t>28/06/16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3191469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970CE6-BE49-1748-AC39-62A722581D95}" type="datetimeFigureOut">
              <a:rPr lang="en-US" smtClean="0"/>
              <a:t>28/06/16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208697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873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21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812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222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igh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970CE6-BE49-1748-AC39-62A722581D95}" type="datetimeFigureOut">
              <a:rPr lang="en-US" smtClean="0"/>
              <a:t>28/06/16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4031125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970CE6-BE49-1748-AC39-62A722581D95}" type="datetimeFigureOut">
              <a:rPr lang="en-US" smtClean="0"/>
              <a:t>28/06/16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126139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970CE6-BE49-1748-AC39-62A722581D95}" type="datetimeFigureOut">
              <a:rPr lang="en-US" smtClean="0"/>
              <a:t>28/06/16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3855646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970CE6-BE49-1748-AC39-62A722581D95}" type="datetimeFigureOut">
              <a:rPr lang="en-US" smtClean="0"/>
              <a:t>28/06/16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6883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970CE6-BE49-1748-AC39-62A722581D95}" type="datetimeFigureOut">
              <a:rPr lang="en-US" smtClean="0"/>
              <a:t>28/06/16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22893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70CE6-BE49-1748-AC39-62A722581D95}" type="datetimeFigureOut">
              <a:rPr lang="en-US" smtClean="0"/>
              <a:t>28/06/16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398412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970CE6-BE49-1748-AC39-62A722581D95}" type="datetimeFigureOut">
              <a:rPr lang="en-US" smtClean="0"/>
              <a:t>28/06/16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6743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970CE6-BE49-1748-AC39-62A722581D95}" type="datetimeFigureOut">
              <a:rPr lang="en-US" smtClean="0"/>
              <a:t>28/06/16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366FCD-D740-434F-B002-BDED0F87D930}" type="slidenum">
              <a:rPr lang="en-US" smtClean="0"/>
              <a:t>‹#›</a:t>
            </a:fld>
            <a:endParaRPr lang="en-US"/>
          </a:p>
        </p:txBody>
      </p:sp>
    </p:spTree>
    <p:extLst>
      <p:ext uri="{BB962C8B-B14F-4D97-AF65-F5344CB8AC3E}">
        <p14:creationId xmlns:p14="http://schemas.microsoft.com/office/powerpoint/2010/main" val="23082999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970CE6-BE49-1748-AC39-62A722581D95}" type="datetimeFigureOut">
              <a:rPr lang="en-US" smtClean="0"/>
              <a:t>28/06/16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E366FCD-D740-434F-B002-BDED0F87D930}" type="slidenum">
              <a:rPr lang="en-US" smtClean="0"/>
              <a:t>‹#›</a:t>
            </a:fld>
            <a:endParaRPr lang="en-US"/>
          </a:p>
        </p:txBody>
      </p:sp>
    </p:spTree>
    <p:extLst>
      <p:ext uri="{BB962C8B-B14F-4D97-AF65-F5344CB8AC3E}">
        <p14:creationId xmlns:p14="http://schemas.microsoft.com/office/powerpoint/2010/main" val="111491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DC9C55-CBDA-B34D-A39B-D2D19B58448A}" type="datetimeFigureOut">
              <a:rPr lang="en-US" smtClean="0">
                <a:solidFill>
                  <a:prstClr val="black">
                    <a:tint val="75000"/>
                  </a:prstClr>
                </a:solidFill>
                <a:latin typeface="Calibri"/>
              </a:rPr>
              <a:pPr/>
              <a:t>28/06/16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0143C0D-6386-F040-B6BE-87B74BA46F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1303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offers.hubspot.jp/buyer-persona-template" TargetMode="Externa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1580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2000"/>
          </a:stretch>
        </a:blipFill>
        <a:effectLst/>
      </p:bgPr>
    </p:bg>
    <p:spTree>
      <p:nvGrpSpPr>
        <p:cNvPr id="1" name=""/>
        <p:cNvGrpSpPr/>
        <p:nvPr/>
      </p:nvGrpSpPr>
      <p:grpSpPr>
        <a:xfrm>
          <a:off x="0" y="0"/>
          <a:ext cx="0" cy="0"/>
          <a:chOff x="0" y="0"/>
          <a:chExt cx="0" cy="0"/>
        </a:xfrm>
      </p:grpSpPr>
      <p:sp>
        <p:nvSpPr>
          <p:cNvPr id="5" name="TextBox 4"/>
          <p:cNvSpPr txBox="1"/>
          <p:nvPr/>
        </p:nvSpPr>
        <p:spPr>
          <a:xfrm>
            <a:off x="2504561" y="2174892"/>
            <a:ext cx="2091068" cy="2714974"/>
          </a:xfrm>
          <a:prstGeom prst="rect">
            <a:avLst/>
          </a:prstGeom>
          <a:noFill/>
        </p:spPr>
        <p:txBody>
          <a:bodyPr wrap="square" rtlCol="0">
            <a:spAutoFit/>
          </a:bodyPr>
          <a:lstStyle/>
          <a:p>
            <a:pPr marL="171450" indent="-171450">
              <a:lnSpc>
                <a:spcPct val="130000"/>
              </a:lnSpc>
              <a:buFont typeface="Arial"/>
              <a:buChar char="•"/>
            </a:pPr>
            <a:r>
              <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rPr>
              <a:t>ジム器具購入初心者ガイド[eBook]</a:t>
            </a:r>
          </a:p>
          <a:p>
            <a:pPr marL="171450" indent="-171450">
              <a:lnSpc>
                <a:spcPct val="130000"/>
              </a:lnSpc>
              <a:buFont typeface="Arial"/>
              <a:buChar char="•"/>
            </a:pPr>
            <a:endParaRPr lang="ja-JP"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r>
              <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rPr>
              <a:t>新品か中古か：ジム器具の予算をいつ抑え、つぎ込むべきか[インフォグラフィック</a:t>
            </a:r>
            <a:r>
              <a:rPr lang="en-US" altLang="ja-JP" sz="1100" dirty="0" smtClean="0">
                <a:solidFill>
                  <a:srgbClr val="523F38"/>
                </a:solidFill>
                <a:latin typeface="ＭＳ Ｐゴシック" panose="020B0600070205080204" pitchFamily="50" charset="-128"/>
                <a:ea typeface="ＭＳ Ｐゴシック" panose="020B0600070205080204" pitchFamily="50" charset="-128"/>
                <a:cs typeface="MS Mincho"/>
              </a:rPr>
              <a:t>]</a:t>
            </a:r>
          </a:p>
          <a:p>
            <a:pPr marL="171450" indent="-171450">
              <a:lnSpc>
                <a:spcPct val="130000"/>
              </a:lnSpc>
              <a:buFont typeface="Arial"/>
              <a:buChar char="•"/>
            </a:pPr>
            <a:endParaRPr lang="en-US"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r>
              <a:rPr lang="ja-JP" altLang="en-US" sz="1100" dirty="0">
                <a:solidFill>
                  <a:srgbClr val="523F38"/>
                </a:solidFill>
                <a:latin typeface="ＭＳ Ｐゴシック" panose="020B0600070205080204" pitchFamily="50" charset="-128"/>
                <a:ea typeface="ＭＳ Ｐゴシック" panose="020B0600070205080204" pitchFamily="50" charset="-128"/>
                <a:cs typeface="MS Mincho"/>
              </a:rPr>
              <a:t>運動初心者が好んで使う運動器具一覧リスト</a:t>
            </a:r>
            <a:r>
              <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rPr>
              <a:t>[</a:t>
            </a:r>
            <a:r>
              <a:rPr lang="ja-JP" altLang="en-US" sz="1100" dirty="0">
                <a:solidFill>
                  <a:srgbClr val="523F38"/>
                </a:solidFill>
                <a:latin typeface="ＭＳ Ｐゴシック" panose="020B0600070205080204" pitchFamily="50" charset="-128"/>
                <a:ea typeface="ＭＳ Ｐゴシック" panose="020B0600070205080204" pitchFamily="50" charset="-128"/>
                <a:cs typeface="MS Mincho"/>
              </a:rPr>
              <a:t>チェックリスト</a:t>
            </a:r>
            <a:r>
              <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rPr>
              <a:t>]</a:t>
            </a:r>
          </a:p>
          <a:p>
            <a:pPr marL="171450" indent="-171450">
              <a:lnSpc>
                <a:spcPct val="130000"/>
              </a:lnSpc>
              <a:buFont typeface="Arial"/>
              <a:buChar char="•"/>
            </a:pPr>
            <a:endPar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endParaRPr lang="en-US" sz="1050"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6" name="TextBox 5"/>
          <p:cNvSpPr txBox="1"/>
          <p:nvPr/>
        </p:nvSpPr>
        <p:spPr>
          <a:xfrm>
            <a:off x="4648793" y="2174892"/>
            <a:ext cx="2142065" cy="1404230"/>
          </a:xfrm>
          <a:prstGeom prst="rect">
            <a:avLst/>
          </a:prstGeom>
          <a:noFill/>
        </p:spPr>
        <p:txBody>
          <a:bodyPr wrap="square" rtlCol="0">
            <a:spAutoFit/>
          </a:bodyPr>
          <a:lstStyle/>
          <a:p>
            <a:pPr marL="171450" indent="-171450">
              <a:lnSpc>
                <a:spcPct val="130000"/>
              </a:lnSpc>
              <a:buFont typeface="Arial"/>
              <a:buChar char="•"/>
            </a:pP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ジム器具予算テンプレート[Excelスプレッドシート]</a:t>
            </a:r>
          </a:p>
          <a:p>
            <a:pPr marL="171450" indent="-171450">
              <a:lnSpc>
                <a:spcPct val="130000"/>
              </a:lnSpc>
              <a:buFont typeface="Arial"/>
              <a:buChar char="•"/>
            </a:pPr>
            <a:endParaRPr 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r>
              <a:rPr lang="en-US" sz="1100" dirty="0" err="1" smtClean="0">
                <a:solidFill>
                  <a:srgbClr val="523F38"/>
                </a:solidFill>
                <a:latin typeface="ＭＳ Ｐゴシック" panose="020B0600070205080204" pitchFamily="50" charset="-128"/>
                <a:ea typeface="ＭＳ Ｐゴシック" panose="020B0600070205080204" pitchFamily="50" charset="-128"/>
                <a:cs typeface="MS Mincho"/>
              </a:rPr>
              <a:t>ジム器具購入タイムライン：</a:t>
            </a:r>
            <a:r>
              <a:rPr lang="en-US" sz="1100" dirty="0" err="1">
                <a:solidFill>
                  <a:srgbClr val="523F38"/>
                </a:solidFill>
                <a:latin typeface="ＭＳ Ｐゴシック" panose="020B0600070205080204" pitchFamily="50" charset="-128"/>
                <a:ea typeface="ＭＳ Ｐゴシック" panose="020B0600070205080204" pitchFamily="50" charset="-128"/>
                <a:cs typeface="MS Mincho"/>
              </a:rPr>
              <a:t>最初に何を買うべきか</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[PowerPointワークシート]</a:t>
            </a:r>
          </a:p>
        </p:txBody>
      </p:sp>
      <p:sp>
        <p:nvSpPr>
          <p:cNvPr id="7" name="TextBox 3"/>
          <p:cNvSpPr txBox="1"/>
          <p:nvPr/>
        </p:nvSpPr>
        <p:spPr>
          <a:xfrm>
            <a:off x="259910" y="2174892"/>
            <a:ext cx="2197394" cy="2284471"/>
          </a:xfrm>
          <a:prstGeom prst="rect">
            <a:avLst/>
          </a:prstGeom>
          <a:noFill/>
        </p:spPr>
        <p:txBody>
          <a:bodyPr wrap="square" rtlCol="0">
            <a:spAutoFit/>
          </a:bodyPr>
          <a:lstStyle/>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増田さん</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は</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スポーツジム経営</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の初心者</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です</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p>
          <a:p>
            <a:pPr>
              <a:lnSpc>
                <a:spcPct val="130000"/>
              </a:lnSpc>
            </a:pPr>
            <a:endPar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土地は持っているものの、スポーツ</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ジム</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器具を購入する必要があり</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ます</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endPar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endParaRPr lang="en-AU"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ですが、</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どこ</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から始めたらよいのか、どれくらいの費用をかけるべきなのか、よく</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わか</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っていません</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endParaRPr lang="en-US" sz="1100"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9" name="TextBox 7"/>
          <p:cNvSpPr txBox="1"/>
          <p:nvPr/>
        </p:nvSpPr>
        <p:spPr>
          <a:xfrm>
            <a:off x="254006" y="1205023"/>
            <a:ext cx="2203298" cy="523220"/>
          </a:xfrm>
          <a:prstGeom prst="rect">
            <a:avLst/>
          </a:prstGeom>
          <a:noFill/>
        </p:spPr>
        <p:txBody>
          <a:bodyPr wrap="square" rtlCol="0">
            <a:spAutoFit/>
          </a:bodyPr>
          <a:lstStyle/>
          <a:p>
            <a:pPr algn="ct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スポーツジム経営者の</a:t>
            </a:r>
            <a: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t/>
            </a:r>
            <a:b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b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増田　隆</a:t>
            </a:r>
            <a:endParaRPr lang="ja-JP" sz="1400" b="1" dirty="0">
              <a:solidFill>
                <a:srgbClr val="F36019"/>
              </a:solidFill>
              <a:latin typeface="ＭＳ Ｐゴシック" panose="020B0600070205080204" pitchFamily="50" charset="-128"/>
              <a:ea typeface="ＭＳ Ｐゴシック" panose="020B0600070205080204" pitchFamily="50" charset="-128"/>
              <a:cs typeface="MS Mincho"/>
            </a:endParaRPr>
          </a:p>
        </p:txBody>
      </p:sp>
    </p:spTree>
    <p:extLst>
      <p:ext uri="{BB962C8B-B14F-4D97-AF65-F5344CB8AC3E}">
        <p14:creationId xmlns:p14="http://schemas.microsoft.com/office/powerpoint/2010/main" val="16859248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2000"/>
          </a:stretch>
        </a:blipFill>
        <a:effectLst/>
      </p:bgPr>
    </p:bg>
    <p:spTree>
      <p:nvGrpSpPr>
        <p:cNvPr id="1" name=""/>
        <p:cNvGrpSpPr/>
        <p:nvPr/>
      </p:nvGrpSpPr>
      <p:grpSpPr>
        <a:xfrm>
          <a:off x="0" y="0"/>
          <a:ext cx="0" cy="0"/>
          <a:chOff x="0" y="0"/>
          <a:chExt cx="0" cy="0"/>
        </a:xfrm>
      </p:grpSpPr>
      <p:sp>
        <p:nvSpPr>
          <p:cNvPr id="5" name="TextBox 4"/>
          <p:cNvSpPr txBox="1"/>
          <p:nvPr/>
        </p:nvSpPr>
        <p:spPr>
          <a:xfrm>
            <a:off x="2504561" y="2174892"/>
            <a:ext cx="2091068" cy="2724592"/>
          </a:xfrm>
          <a:prstGeom prst="rect">
            <a:avLst/>
          </a:prstGeom>
          <a:noFill/>
        </p:spPr>
        <p:txBody>
          <a:bodyPr wrap="square" rtlCol="0">
            <a:spAutoFit/>
          </a:bodyPr>
          <a:lstStyle/>
          <a:p>
            <a:pPr marL="171450" indent="-171450">
              <a:lnSpc>
                <a:spcPct val="130000"/>
              </a:lnSpc>
              <a:buFont typeface="Arial"/>
              <a:buChar char="•"/>
            </a:pPr>
            <a:r>
              <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rPr>
              <a:t>ジム器具購入初心者ガイド[eBook]</a:t>
            </a:r>
          </a:p>
          <a:p>
            <a:pPr marL="171450" indent="-171450">
              <a:lnSpc>
                <a:spcPct val="130000"/>
              </a:lnSpc>
              <a:buFont typeface="Arial"/>
              <a:buChar char="•"/>
            </a:pPr>
            <a:endParaRPr lang="ja-JP"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r>
              <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rPr>
              <a:t>新品か中古か：ジム器具の予算をいつ抑え、つぎ込むべきか[インフォグラフィック</a:t>
            </a:r>
            <a:r>
              <a:rPr lang="en-US" altLang="ja-JP" sz="1100" dirty="0" smtClean="0">
                <a:solidFill>
                  <a:srgbClr val="523F38"/>
                </a:solidFill>
                <a:latin typeface="ＭＳ Ｐゴシック" panose="020B0600070205080204" pitchFamily="50" charset="-128"/>
                <a:ea typeface="ＭＳ Ｐゴシック" panose="020B0600070205080204" pitchFamily="50" charset="-128"/>
                <a:cs typeface="MS Mincho"/>
              </a:rPr>
              <a:t>]</a:t>
            </a:r>
          </a:p>
          <a:p>
            <a:pPr marL="171450" indent="-171450">
              <a:lnSpc>
                <a:spcPct val="130000"/>
              </a:lnSpc>
              <a:buFont typeface="Arial"/>
              <a:buChar char="•"/>
            </a:pPr>
            <a:endParaRPr lang="en-US"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r>
              <a:rPr lang="ja-JP" altLang="en-US" sz="1100" dirty="0">
                <a:solidFill>
                  <a:srgbClr val="523F38"/>
                </a:solidFill>
                <a:latin typeface="ＭＳ Ｐゴシック" panose="020B0600070205080204" pitchFamily="50" charset="-128"/>
                <a:ea typeface="ＭＳ Ｐゴシック" panose="020B0600070205080204" pitchFamily="50" charset="-128"/>
                <a:cs typeface="MS Mincho"/>
              </a:rPr>
              <a:t>運動初心者が好んで使う運動器具一覧リスト</a:t>
            </a:r>
            <a:r>
              <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rPr>
              <a:t>[</a:t>
            </a:r>
            <a:r>
              <a:rPr lang="ja-JP" altLang="en-US" sz="1100" dirty="0">
                <a:solidFill>
                  <a:srgbClr val="523F38"/>
                </a:solidFill>
                <a:latin typeface="ＭＳ Ｐゴシック" panose="020B0600070205080204" pitchFamily="50" charset="-128"/>
                <a:ea typeface="ＭＳ Ｐゴシック" panose="020B0600070205080204" pitchFamily="50" charset="-128"/>
                <a:cs typeface="MS Mincho"/>
              </a:rPr>
              <a:t>チェックリスト</a:t>
            </a:r>
            <a:r>
              <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rPr>
              <a:t>]</a:t>
            </a:r>
          </a:p>
          <a:p>
            <a:pPr marL="171450" indent="-171450">
              <a:lnSpc>
                <a:spcPct val="130000"/>
              </a:lnSpc>
              <a:buFont typeface="Arial"/>
              <a:buChar char="•"/>
            </a:pPr>
            <a:endPar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endParaRPr lang="en-US" sz="1100"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6" name="TextBox 5"/>
          <p:cNvSpPr txBox="1"/>
          <p:nvPr/>
        </p:nvSpPr>
        <p:spPr>
          <a:xfrm>
            <a:off x="4648793" y="2174892"/>
            <a:ext cx="2126511" cy="1404230"/>
          </a:xfrm>
          <a:prstGeom prst="rect">
            <a:avLst/>
          </a:prstGeom>
          <a:noFill/>
        </p:spPr>
        <p:txBody>
          <a:bodyPr wrap="square" rtlCol="0">
            <a:spAutoFit/>
          </a:bodyPr>
          <a:lstStyle/>
          <a:p>
            <a:pPr marL="171450" indent="-171450">
              <a:lnSpc>
                <a:spcPct val="130000"/>
              </a:lnSpc>
              <a:buFont typeface="Arial"/>
              <a:buChar char="•"/>
            </a:pP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ジム器具予算テンプレート[Excelスプレッドシート]</a:t>
            </a:r>
          </a:p>
          <a:p>
            <a:pPr marL="171450" indent="-171450">
              <a:lnSpc>
                <a:spcPct val="130000"/>
              </a:lnSpc>
              <a:buFont typeface="Arial"/>
              <a:buChar char="•"/>
            </a:pPr>
            <a:endParaRPr 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ジム器具購入タイムライン：最初に何を買うべきか[PowerPointワークシート]</a:t>
            </a:r>
          </a:p>
        </p:txBody>
      </p:sp>
      <p:sp>
        <p:nvSpPr>
          <p:cNvPr id="7" name="TextBox 6"/>
          <p:cNvSpPr txBox="1"/>
          <p:nvPr/>
        </p:nvSpPr>
        <p:spPr>
          <a:xfrm>
            <a:off x="6775305" y="2174892"/>
            <a:ext cx="2091068" cy="964110"/>
          </a:xfrm>
          <a:prstGeom prst="rect">
            <a:avLst/>
          </a:prstGeom>
          <a:noFill/>
        </p:spPr>
        <p:txBody>
          <a:bodyPr wrap="square" rtlCol="0">
            <a:spAutoFit/>
          </a:bodyPr>
          <a:lstStyle/>
          <a:p>
            <a:pPr marL="171450" indent="-171450">
              <a:lnSpc>
                <a:spcPct val="130000"/>
              </a:lnSpc>
              <a:buFont typeface="Arial"/>
              <a:buChar char="•"/>
            </a:pP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見積もり請求</a:t>
            </a:r>
          </a:p>
          <a:p>
            <a:pPr marL="171450" indent="-171450">
              <a:lnSpc>
                <a:spcPct val="130000"/>
              </a:lnSpc>
              <a:buFont typeface="Arial"/>
              <a:buChar char="•"/>
            </a:pPr>
            <a:endParaRPr 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電話に30</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分無料コンサル</a:t>
            </a:r>
            <a:r>
              <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rPr>
              <a:t/>
            </a:r>
            <a:br>
              <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rPr>
            </a:br>
            <a:endPar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9" name="TextBox 3"/>
          <p:cNvSpPr txBox="1"/>
          <p:nvPr/>
        </p:nvSpPr>
        <p:spPr>
          <a:xfrm>
            <a:off x="259910" y="2174892"/>
            <a:ext cx="2197394" cy="2284471"/>
          </a:xfrm>
          <a:prstGeom prst="rect">
            <a:avLst/>
          </a:prstGeom>
          <a:noFill/>
        </p:spPr>
        <p:txBody>
          <a:bodyPr wrap="square" rtlCol="0">
            <a:spAutoFit/>
          </a:bodyPr>
          <a:lstStyle/>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増田さん</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は</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スポーツジム経営</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の初心者</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です</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p>
          <a:p>
            <a:pPr>
              <a:lnSpc>
                <a:spcPct val="130000"/>
              </a:lnSpc>
            </a:pPr>
            <a:endPar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土地は持っているものの、スポーツ</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ジム</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器具を購入する必要があり</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ます</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endPar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endParaRPr lang="en-AU"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ですが、</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どこ</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から始めたらよいのか、どれくらいの費用をかけるべきなのか、よく</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わか</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っていません</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endParaRPr lang="en-US" sz="1100"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10" name="TextBox 7"/>
          <p:cNvSpPr txBox="1"/>
          <p:nvPr/>
        </p:nvSpPr>
        <p:spPr>
          <a:xfrm>
            <a:off x="254006" y="1205023"/>
            <a:ext cx="2203298" cy="523220"/>
          </a:xfrm>
          <a:prstGeom prst="rect">
            <a:avLst/>
          </a:prstGeom>
          <a:noFill/>
        </p:spPr>
        <p:txBody>
          <a:bodyPr wrap="square" rtlCol="0">
            <a:spAutoFit/>
          </a:bodyPr>
          <a:lstStyle/>
          <a:p>
            <a:pPr algn="ct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スポーツジム経営者の</a:t>
            </a:r>
            <a: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t/>
            </a:r>
            <a:b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b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増田　隆</a:t>
            </a:r>
            <a:endParaRPr lang="ja-JP" sz="1400" b="1" dirty="0">
              <a:solidFill>
                <a:srgbClr val="F36019"/>
              </a:solidFill>
              <a:latin typeface="ＭＳ Ｐゴシック" panose="020B0600070205080204" pitchFamily="50" charset="-128"/>
              <a:ea typeface="ＭＳ Ｐゴシック" panose="020B0600070205080204" pitchFamily="50" charset="-128"/>
              <a:cs typeface="MS Mincho"/>
            </a:endParaRPr>
          </a:p>
        </p:txBody>
      </p:sp>
    </p:spTree>
    <p:extLst>
      <p:ext uri="{BB962C8B-B14F-4D97-AF65-F5344CB8AC3E}">
        <p14:creationId xmlns:p14="http://schemas.microsoft.com/office/powerpoint/2010/main" val="13526360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34290" y="1034767"/>
            <a:ext cx="7277245" cy="369332"/>
          </a:xfrm>
          <a:prstGeom prst="rect">
            <a:avLst/>
          </a:prstGeom>
          <a:noFill/>
        </p:spPr>
        <p:txBody>
          <a:bodyPr wrap="square" rtlCol="0">
            <a:spAutoFit/>
          </a:bodyPr>
          <a:lstStyle/>
          <a:p>
            <a:pPr algn="ctr"/>
            <a:r>
              <a:rPr lang="en-US" b="1" dirty="0" smtClean="0">
                <a:solidFill>
                  <a:srgbClr val="523F38"/>
                </a:solidFill>
                <a:latin typeface="ＭＳ Ｐゴシック" panose="020B0600070205080204" pitchFamily="50" charset="-128"/>
                <a:ea typeface="ＭＳ Ｐゴシック" panose="020B0600070205080204" pitchFamily="50" charset="-128"/>
                <a:cs typeface="MS Mincho"/>
              </a:rPr>
              <a:t>目次</a:t>
            </a:r>
            <a:endParaRPr lang="ja-JP" b="1"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4" name="TextBox 3"/>
          <p:cNvSpPr txBox="1"/>
          <p:nvPr/>
        </p:nvSpPr>
        <p:spPr>
          <a:xfrm>
            <a:off x="809625" y="1693863"/>
            <a:ext cx="7460510" cy="2602251"/>
          </a:xfrm>
          <a:prstGeom prst="rect">
            <a:avLst/>
          </a:prstGeom>
          <a:noFill/>
        </p:spPr>
        <p:txBody>
          <a:bodyPr wrap="square" rtlCol="0">
            <a:spAutoFit/>
          </a:bodyPr>
          <a:lstStyle/>
          <a:p>
            <a:pPr defTabSz="514350">
              <a:lnSpc>
                <a:spcPct val="130000"/>
              </a:lnSpc>
              <a:tabLst>
                <a:tab pos="6457950" algn="l"/>
              </a:tabLst>
            </a:pPr>
            <a:r>
              <a:rPr 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はじめに：コンテンツマッピングとは</a:t>
            </a:r>
            <a:r>
              <a:rPr lang="en-US" altLang="ja-JP" sz="1400" dirty="0">
                <a:solidFill>
                  <a:srgbClr val="523F38"/>
                </a:solidFill>
                <a:latin typeface="ＭＳ Ｐゴシック" panose="020B0600070205080204" pitchFamily="50" charset="-128"/>
                <a:cs typeface="MS Mincho"/>
              </a:rPr>
              <a:t> </a:t>
            </a:r>
            <a:r>
              <a:rPr lang="en-US" altLang="ja-JP" sz="1400" dirty="0" smtClean="0">
                <a:solidFill>
                  <a:srgbClr val="523F38"/>
                </a:solidFill>
                <a:latin typeface="ＭＳ Ｐゴシック" panose="020B0600070205080204" pitchFamily="50" charset="-128"/>
                <a:cs typeface="MS Mincho"/>
              </a:rPr>
              <a:t>……………………………………………………</a:t>
            </a:r>
            <a:r>
              <a:rPr lang="en-US" altLang="ja-JP" sz="1400" dirty="0">
                <a:solidFill>
                  <a:srgbClr val="523F38"/>
                </a:solidFill>
                <a:latin typeface="ＭＳ Ｐゴシック" panose="020B0600070205080204" pitchFamily="50" charset="-128"/>
                <a:cs typeface="MS Mincho"/>
              </a:rPr>
              <a:t>…</a:t>
            </a:r>
            <a:r>
              <a:rPr lang="en-US" altLang="ja-JP" sz="1400" dirty="0" smtClean="0">
                <a:solidFill>
                  <a:srgbClr val="523F38"/>
                </a:solidFill>
                <a:latin typeface="ＭＳ Ｐゴシック" panose="020B0600070205080204" pitchFamily="50" charset="-128"/>
                <a:cs typeface="MS Mincho"/>
              </a:rPr>
              <a:t>	</a:t>
            </a:r>
            <a:r>
              <a:rPr 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スライド3</a:t>
            </a:r>
          </a:p>
          <a:p>
            <a:pPr defTabSz="514350">
              <a:lnSpc>
                <a:spcPct val="130000"/>
              </a:lnSpc>
              <a:tabLst>
                <a:tab pos="6103938" algn="l"/>
              </a:tabLst>
            </a:pPr>
            <a:endParaRPr lang="ja-JP" sz="1400" dirty="0">
              <a:solidFill>
                <a:srgbClr val="523F38"/>
              </a:solidFill>
              <a:latin typeface="ＭＳ Ｐゴシック" panose="020B0600070205080204" pitchFamily="50" charset="-128"/>
              <a:ea typeface="ＭＳ Ｐゴシック" panose="020B0600070205080204" pitchFamily="50" charset="-128"/>
              <a:cs typeface="MS Mincho"/>
            </a:endParaRPr>
          </a:p>
          <a:p>
            <a:pPr defTabSz="514350">
              <a:lnSpc>
                <a:spcPct val="130000"/>
              </a:lnSpc>
              <a:tabLst>
                <a:tab pos="6457950" algn="l"/>
              </a:tabLst>
            </a:pPr>
            <a:r>
              <a:rPr 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バイヤーペルソナとライフサイクルステージについて</a:t>
            </a:r>
            <a:r>
              <a:rPr lang="en-US" altLang="ja-JP" sz="1400" dirty="0" smtClean="0">
                <a:solidFill>
                  <a:srgbClr val="523F38"/>
                </a:solidFill>
                <a:latin typeface="ＭＳ Ｐゴシック" panose="020B0600070205080204" pitchFamily="50" charset="-128"/>
                <a:cs typeface="MS Mincho"/>
              </a:rPr>
              <a:t>…………………………………</a:t>
            </a:r>
            <a:r>
              <a:rPr lang="en-US" altLang="ja-JP" sz="1400" dirty="0">
                <a:solidFill>
                  <a:srgbClr val="523F38"/>
                </a:solidFill>
                <a:latin typeface="ＭＳ Ｐゴシック" panose="020B0600070205080204" pitchFamily="50" charset="-128"/>
                <a:cs typeface="MS Mincho"/>
              </a:rPr>
              <a:t>…</a:t>
            </a:r>
            <a:r>
              <a:rPr lang="en-US" altLang="ja-JP" sz="1400" dirty="0" smtClean="0">
                <a:solidFill>
                  <a:srgbClr val="523F38"/>
                </a:solidFill>
                <a:latin typeface="ＭＳ Ｐゴシック" panose="020B0600070205080204" pitchFamily="50" charset="-128"/>
                <a:cs typeface="MS Mincho"/>
              </a:rPr>
              <a:t>	</a:t>
            </a:r>
            <a:r>
              <a:rPr 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スライド4</a:t>
            </a:r>
          </a:p>
          <a:p>
            <a:pPr defTabSz="514350">
              <a:lnSpc>
                <a:spcPct val="130000"/>
              </a:lnSpc>
              <a:tabLst>
                <a:tab pos="6103938" algn="l"/>
              </a:tabLst>
            </a:pPr>
            <a:endParaRPr lang="ja-JP" sz="1400" dirty="0">
              <a:solidFill>
                <a:srgbClr val="523F38"/>
              </a:solidFill>
              <a:latin typeface="ＭＳ Ｐゴシック" panose="020B0600070205080204" pitchFamily="50" charset="-128"/>
              <a:ea typeface="ＭＳ Ｐゴシック" panose="020B0600070205080204" pitchFamily="50" charset="-128"/>
              <a:cs typeface="MS Mincho"/>
            </a:endParaRPr>
          </a:p>
          <a:p>
            <a:pPr defTabSz="514350">
              <a:lnSpc>
                <a:spcPct val="130000"/>
              </a:lnSpc>
              <a:tabLst>
                <a:tab pos="6457950" algn="l"/>
              </a:tabLst>
            </a:pPr>
            <a:r>
              <a:rPr 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このテンプレートの使い方</a:t>
            </a:r>
            <a:r>
              <a:rPr lang="en-US" altLang="ja-JP" sz="1400" dirty="0" smtClean="0">
                <a:solidFill>
                  <a:srgbClr val="523F38"/>
                </a:solidFill>
                <a:latin typeface="ＭＳ Ｐゴシック" panose="020B0600070205080204" pitchFamily="50" charset="-128"/>
                <a:cs typeface="MS Mincho"/>
              </a:rPr>
              <a:t>………………………………………………………………</a:t>
            </a:r>
            <a:r>
              <a:rPr lang="en-US" altLang="ja-JP" sz="1400" dirty="0">
                <a:solidFill>
                  <a:srgbClr val="523F38"/>
                </a:solidFill>
                <a:latin typeface="ＭＳ Ｐゴシック" panose="020B0600070205080204" pitchFamily="50" charset="-128"/>
                <a:cs typeface="MS Mincho"/>
              </a:rPr>
              <a:t>…</a:t>
            </a:r>
            <a:r>
              <a:rPr lang="en-US" altLang="ja-JP" sz="1400" dirty="0" smtClean="0">
                <a:solidFill>
                  <a:srgbClr val="523F38"/>
                </a:solidFill>
                <a:latin typeface="ＭＳ Ｐゴシック" panose="020B0600070205080204" pitchFamily="50" charset="-128"/>
                <a:cs typeface="MS Mincho"/>
              </a:rPr>
              <a:t>	</a:t>
            </a:r>
            <a:r>
              <a:rPr 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スライド5</a:t>
            </a:r>
          </a:p>
          <a:p>
            <a:pPr defTabSz="514350">
              <a:lnSpc>
                <a:spcPct val="130000"/>
              </a:lnSpc>
              <a:tabLst>
                <a:tab pos="6103938" algn="l"/>
              </a:tabLst>
            </a:pPr>
            <a:endParaRPr lang="ja-JP" sz="1400" dirty="0">
              <a:solidFill>
                <a:srgbClr val="523F38"/>
              </a:solidFill>
              <a:latin typeface="ＭＳ Ｐゴシック" panose="020B0600070205080204" pitchFamily="50" charset="-128"/>
              <a:ea typeface="ＭＳ Ｐゴシック" panose="020B0600070205080204" pitchFamily="50" charset="-128"/>
              <a:cs typeface="MS Mincho"/>
            </a:endParaRPr>
          </a:p>
          <a:p>
            <a:pPr defTabSz="514350">
              <a:lnSpc>
                <a:spcPct val="130000"/>
              </a:lnSpc>
              <a:tabLst>
                <a:tab pos="6457950" algn="l"/>
              </a:tabLst>
            </a:pPr>
            <a:r>
              <a:rPr lang="ja-JP" alt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空の</a:t>
            </a:r>
            <a:r>
              <a:rPr 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テンプレート</a:t>
            </a:r>
            <a:r>
              <a:rPr lang="ja-JP" alt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とサンプル</a:t>
            </a:r>
            <a:r>
              <a:rPr lang="en-US" altLang="ja-JP" sz="1400" dirty="0" smtClean="0">
                <a:solidFill>
                  <a:srgbClr val="523F38"/>
                </a:solidFill>
                <a:latin typeface="ＭＳ Ｐゴシック" panose="020B0600070205080204" pitchFamily="50" charset="-128"/>
                <a:cs typeface="MS Mincho"/>
              </a:rPr>
              <a:t>………………………</a:t>
            </a:r>
            <a:r>
              <a:rPr lang="en-US" altLang="ja-JP" sz="1400" dirty="0">
                <a:solidFill>
                  <a:srgbClr val="523F38"/>
                </a:solidFill>
                <a:latin typeface="ＭＳ Ｐゴシック" panose="020B0600070205080204" pitchFamily="50" charset="-128"/>
                <a:cs typeface="MS Mincho"/>
              </a:rPr>
              <a:t>………</a:t>
            </a:r>
            <a:r>
              <a:rPr lang="en-US" altLang="ja-JP" sz="1400" dirty="0" smtClean="0">
                <a:solidFill>
                  <a:srgbClr val="523F38"/>
                </a:solidFill>
                <a:latin typeface="ＭＳ Ｐゴシック" panose="020B0600070205080204" pitchFamily="50" charset="-128"/>
                <a:cs typeface="MS Mincho"/>
              </a:rPr>
              <a:t>………………………………</a:t>
            </a:r>
            <a:r>
              <a:rPr lang="en-US" altLang="ja-JP" sz="1400" dirty="0">
                <a:solidFill>
                  <a:srgbClr val="523F38"/>
                </a:solidFill>
                <a:latin typeface="ＭＳ Ｐゴシック" panose="020B0600070205080204" pitchFamily="50" charset="-128"/>
                <a:cs typeface="MS Mincho"/>
              </a:rPr>
              <a:t> </a:t>
            </a:r>
            <a:r>
              <a:rPr lang="en-US" altLang="ja-JP" sz="1400" dirty="0" smtClean="0">
                <a:solidFill>
                  <a:srgbClr val="523F38"/>
                </a:solidFill>
                <a:latin typeface="ＭＳ Ｐゴシック" panose="020B0600070205080204" pitchFamily="50" charset="-128"/>
                <a:cs typeface="MS Mincho"/>
              </a:rPr>
              <a:t>  </a:t>
            </a:r>
            <a:r>
              <a:rPr lang="en-US" sz="1400" dirty="0" smtClean="0">
                <a:solidFill>
                  <a:srgbClr val="523F38"/>
                </a:solidFill>
                <a:latin typeface="ＭＳ Ｐゴシック" panose="020B0600070205080204" pitchFamily="50" charset="-128"/>
                <a:ea typeface="ＭＳ Ｐゴシック" panose="020B0600070205080204" pitchFamily="50" charset="-128"/>
                <a:cs typeface="MS Mincho"/>
              </a:rPr>
              <a:t>スライド</a:t>
            </a:r>
            <a:r>
              <a:rPr lang="en-US" sz="1400" dirty="0">
                <a:solidFill>
                  <a:srgbClr val="523F38"/>
                </a:solidFill>
                <a:latin typeface="ＭＳ Ｐゴシック" panose="020B0600070205080204" pitchFamily="50" charset="-128"/>
                <a:ea typeface="ＭＳ Ｐゴシック" panose="020B0600070205080204" pitchFamily="50" charset="-128"/>
                <a:cs typeface="MS Mincho"/>
              </a:rPr>
              <a:t>6</a:t>
            </a:r>
            <a:endParaRPr lang="en-US" sz="14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endParaRPr lang="ja-JP" sz="1400" dirty="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endParaRPr lang="ja-JP" sz="1400" dirty="0">
              <a:solidFill>
                <a:srgbClr val="523F38"/>
              </a:solidFill>
              <a:latin typeface="+mn-ea"/>
              <a:cs typeface="MS Mincho"/>
            </a:endParaRPr>
          </a:p>
        </p:txBody>
      </p:sp>
    </p:spTree>
    <p:extLst>
      <p:ext uri="{BB962C8B-B14F-4D97-AF65-F5344CB8AC3E}">
        <p14:creationId xmlns:p14="http://schemas.microsoft.com/office/powerpoint/2010/main" val="12990210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34290" y="1034767"/>
            <a:ext cx="7277245" cy="369332"/>
          </a:xfrm>
          <a:prstGeom prst="rect">
            <a:avLst/>
          </a:prstGeom>
          <a:noFill/>
        </p:spPr>
        <p:txBody>
          <a:bodyPr wrap="square" rtlCol="0">
            <a:spAutoFit/>
          </a:bodyPr>
          <a:lstStyle/>
          <a:p>
            <a:pPr algn="ctr"/>
            <a:r>
              <a:rPr lang="en-US" b="1" dirty="0" smtClean="0">
                <a:solidFill>
                  <a:srgbClr val="523F38"/>
                </a:solidFill>
                <a:latin typeface="ＭＳ Ｐゴシック" panose="020B0600070205080204" pitchFamily="50" charset="-128"/>
                <a:ea typeface="ＭＳ Ｐゴシック" panose="020B0600070205080204" pitchFamily="50" charset="-128"/>
                <a:cs typeface="MS Mincho"/>
              </a:rPr>
              <a:t>はじめに：コンテンツマッピングとは</a:t>
            </a:r>
            <a:endParaRPr lang="ja-JP" b="1"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4" name="TextBox 3"/>
          <p:cNvSpPr txBox="1"/>
          <p:nvPr/>
        </p:nvSpPr>
        <p:spPr>
          <a:xfrm>
            <a:off x="809625" y="1710685"/>
            <a:ext cx="7460510" cy="2882327"/>
          </a:xfrm>
          <a:prstGeom prst="rect">
            <a:avLst/>
          </a:prstGeom>
          <a:noFill/>
        </p:spPr>
        <p:txBody>
          <a:bodyPr wrap="square" rtlCol="0">
            <a:spAutoFit/>
          </a:bodyPr>
          <a:lstStyle/>
          <a:p>
            <a:pPr>
              <a:lnSpc>
                <a:spcPct val="130000"/>
              </a:lnSpc>
            </a:pPr>
            <a:r>
              <a:rPr lang="ja-JP" altLang="en-US" sz="1400" dirty="0" smtClean="0">
                <a:solidFill>
                  <a:srgbClr val="523F38"/>
                </a:solidFill>
                <a:latin typeface="+mn-ea"/>
                <a:cs typeface="MS Mincho"/>
              </a:rPr>
              <a:t>コンテンツの作成をする際に気をつけることは、たった一つのコンテンツが見込み客や顧客の課題や問題を解決するわけではない、ということです。コンテンツによっては、見込み客の獲得向き、見込み客の育成向きなど様々な特性と違いがあり、都度使い分けを行う必要がある、ということです。</a:t>
            </a:r>
            <a:endParaRPr lang="en-AU" altLang="ja-JP" sz="1400" dirty="0" smtClean="0">
              <a:solidFill>
                <a:srgbClr val="523F38"/>
              </a:solidFill>
              <a:latin typeface="+mn-ea"/>
              <a:cs typeface="MS Mincho"/>
            </a:endParaRPr>
          </a:p>
          <a:p>
            <a:pPr>
              <a:lnSpc>
                <a:spcPct val="130000"/>
              </a:lnSpc>
            </a:pPr>
            <a:endParaRPr lang="en-AU" altLang="ja-JP" sz="1400" dirty="0">
              <a:solidFill>
                <a:srgbClr val="523F38"/>
              </a:solidFill>
              <a:latin typeface="+mn-ea"/>
              <a:cs typeface="MS Mincho"/>
            </a:endParaRPr>
          </a:p>
          <a:p>
            <a:pPr>
              <a:lnSpc>
                <a:spcPct val="130000"/>
              </a:lnSpc>
            </a:pPr>
            <a:r>
              <a:rPr lang="ja-JP" altLang="en-US" sz="1400" dirty="0" smtClean="0">
                <a:solidFill>
                  <a:srgbClr val="523F38"/>
                </a:solidFill>
                <a:latin typeface="+mn-ea"/>
                <a:cs typeface="MS Mincho"/>
              </a:rPr>
              <a:t>それらの適切なコンテンツを、適切なタイミングで、適切なペルソナに届けることが重要です。このコンテンツマッピングは目的別にコンテンツを作成するのに役立ちます。</a:t>
            </a:r>
            <a:endParaRPr lang="en-AU" altLang="ja-JP" sz="1400" dirty="0" smtClean="0">
              <a:solidFill>
                <a:srgbClr val="523F38"/>
              </a:solidFill>
              <a:latin typeface="+mn-ea"/>
              <a:cs typeface="MS Mincho"/>
            </a:endParaRPr>
          </a:p>
          <a:p>
            <a:pPr>
              <a:lnSpc>
                <a:spcPct val="130000"/>
              </a:lnSpc>
            </a:pPr>
            <a:endParaRPr lang="en-AU" altLang="ja-JP" sz="1400" dirty="0">
              <a:solidFill>
                <a:srgbClr val="523F38"/>
              </a:solidFill>
              <a:latin typeface="+mn-ea"/>
              <a:cs typeface="MS Mincho"/>
            </a:endParaRPr>
          </a:p>
          <a:p>
            <a:pPr>
              <a:lnSpc>
                <a:spcPct val="130000"/>
              </a:lnSpc>
            </a:pPr>
            <a:r>
              <a:rPr lang="ja-JP" altLang="en-US" sz="1400" dirty="0" smtClean="0">
                <a:solidFill>
                  <a:srgbClr val="523F38"/>
                </a:solidFill>
                <a:latin typeface="+mn-ea"/>
                <a:cs typeface="MS Mincho"/>
              </a:rPr>
              <a:t>コンテンツマッピングを用いる目的は、１）どのタイプの見込み客や顧客（</a:t>
            </a:r>
            <a:r>
              <a:rPr lang="ja-JP" altLang="en-US" sz="1400" b="1" dirty="0" smtClean="0">
                <a:solidFill>
                  <a:srgbClr val="523F38"/>
                </a:solidFill>
                <a:latin typeface="+mn-ea"/>
                <a:cs typeface="MS Mincho"/>
              </a:rPr>
              <a:t>バイヤーペルソナ</a:t>
            </a:r>
            <a:r>
              <a:rPr lang="ja-JP" altLang="en-US" sz="1400" dirty="0" smtClean="0">
                <a:solidFill>
                  <a:srgbClr val="523F38"/>
                </a:solidFill>
                <a:latin typeface="+mn-ea"/>
                <a:cs typeface="MS Mincho"/>
              </a:rPr>
              <a:t>）がそのコンテンツを必要としているか、２）そのペルソナが購買の決断までどれくらいの距離（</a:t>
            </a:r>
            <a:r>
              <a:rPr lang="ja-JP" altLang="en-US" sz="1400" b="1" dirty="0" smtClean="0">
                <a:solidFill>
                  <a:srgbClr val="523F38"/>
                </a:solidFill>
                <a:latin typeface="+mn-ea"/>
                <a:cs typeface="MS Mincho"/>
              </a:rPr>
              <a:t>ライフサイクルステージ</a:t>
            </a:r>
            <a:r>
              <a:rPr lang="ja-JP" altLang="en-US" sz="1400" dirty="0" smtClean="0">
                <a:solidFill>
                  <a:srgbClr val="523F38"/>
                </a:solidFill>
                <a:latin typeface="+mn-ea"/>
                <a:cs typeface="MS Mincho"/>
              </a:rPr>
              <a:t>）にいるのか、を知ることです。</a:t>
            </a:r>
            <a:endParaRPr lang="en-AU" altLang="ja-JP" sz="1400" dirty="0" smtClean="0">
              <a:solidFill>
                <a:srgbClr val="523F38"/>
              </a:solidFill>
              <a:latin typeface="+mn-ea"/>
              <a:cs typeface="MS Mincho"/>
            </a:endParaRPr>
          </a:p>
        </p:txBody>
      </p:sp>
    </p:spTree>
    <p:extLst>
      <p:ext uri="{BB962C8B-B14F-4D97-AF65-F5344CB8AC3E}">
        <p14:creationId xmlns:p14="http://schemas.microsoft.com/office/powerpoint/2010/main" val="42851286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34290" y="1034767"/>
            <a:ext cx="7277245" cy="369332"/>
          </a:xfrm>
          <a:prstGeom prst="rect">
            <a:avLst/>
          </a:prstGeom>
          <a:noFill/>
        </p:spPr>
        <p:txBody>
          <a:bodyPr wrap="square" rtlCol="0">
            <a:spAutoFit/>
          </a:bodyPr>
          <a:lstStyle/>
          <a:p>
            <a:pPr algn="ctr"/>
            <a:r>
              <a:rPr lang="en-US" b="1" dirty="0" smtClean="0">
                <a:solidFill>
                  <a:srgbClr val="523F38"/>
                </a:solidFill>
                <a:latin typeface="ＭＳ Ｐゴシック" panose="020B0600070205080204" pitchFamily="50" charset="-128"/>
                <a:ea typeface="ＭＳ Ｐゴシック" panose="020B0600070205080204" pitchFamily="50" charset="-128"/>
                <a:cs typeface="MS Mincho"/>
              </a:rPr>
              <a:t>バイヤーペルソナとライフサイクルステージ </a:t>
            </a:r>
            <a:endParaRPr lang="ja-JP" b="1"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4" name="TextBox 3"/>
          <p:cNvSpPr txBox="1"/>
          <p:nvPr/>
        </p:nvSpPr>
        <p:spPr>
          <a:xfrm>
            <a:off x="826978" y="1693863"/>
            <a:ext cx="7460510" cy="2602251"/>
          </a:xfrm>
          <a:prstGeom prst="rect">
            <a:avLst/>
          </a:prstGeom>
          <a:noFill/>
        </p:spPr>
        <p:txBody>
          <a:bodyPr wrap="square" rtlCol="0">
            <a:spAutoFit/>
          </a:bodyPr>
          <a:lstStyle/>
          <a:p>
            <a:pPr>
              <a:lnSpc>
                <a:spcPct val="130000"/>
              </a:lnSpc>
              <a:buFont typeface="ＭＳ 明朝" charset="0"/>
              <a:buNone/>
            </a:pPr>
            <a:r>
              <a:rPr lang="ja-JP" altLang="en-US" sz="1400" dirty="0">
                <a:solidFill>
                  <a:srgbClr val="1B404E"/>
                </a:solidFill>
                <a:latin typeface="ＭＳ Ｐゴシック" charset="0"/>
              </a:rPr>
              <a:t>バイヤーペルソナは、理想の顧客を象徴する半架空の人物像のことで、顧客（および見込み客）について深く理解するために作成します。顧客を複数のグループに分類し、それぞれのニーズ、行動、関心事に合わせてコンテンツを個別に作成するのに役立ちます。</a:t>
            </a:r>
          </a:p>
          <a:p>
            <a:pPr>
              <a:lnSpc>
                <a:spcPct val="130000"/>
              </a:lnSpc>
            </a:pPr>
            <a:endParaRPr lang="ja-JP" sz="1400" dirty="0">
              <a:solidFill>
                <a:srgbClr val="523F38"/>
              </a:solidFill>
              <a:latin typeface="+mn-ea"/>
              <a:cs typeface="MS Mincho"/>
            </a:endParaRPr>
          </a:p>
          <a:p>
            <a:pPr>
              <a:lnSpc>
                <a:spcPct val="130000"/>
              </a:lnSpc>
            </a:pPr>
            <a:r>
              <a:rPr lang="ja-JP" altLang="en-US" sz="1400" dirty="0" smtClean="0">
                <a:solidFill>
                  <a:srgbClr val="523F38"/>
                </a:solidFill>
                <a:latin typeface="+mn-ea"/>
                <a:cs typeface="MS Mincho"/>
              </a:rPr>
              <a:t>ライフサイクルステージは、バイヤーペルソナがどの購買のステージにいるかを段階別に区分することで、顧客（及び見込み客）がどのような知識レベルのコンテンツ、どれくらい購買の決断まで距離があるかを理解するために作成します。このテンプレートでは、認知のステージ（問題や課題に気づき始めた段階）、検討のステージ（気づいた課題や問題を明確に把握している段階）、決定のステージ（明確に把握した課題や問題の解決方法を決断する段階）と分類しています。</a:t>
            </a:r>
            <a:endParaRPr lang="en-US" sz="1400" dirty="0">
              <a:solidFill>
                <a:srgbClr val="523F38"/>
              </a:solidFill>
              <a:latin typeface="+mn-ea"/>
              <a:cs typeface="MS Mincho"/>
            </a:endParaRPr>
          </a:p>
        </p:txBody>
      </p:sp>
    </p:spTree>
    <p:extLst>
      <p:ext uri="{BB962C8B-B14F-4D97-AF65-F5344CB8AC3E}">
        <p14:creationId xmlns:p14="http://schemas.microsoft.com/office/powerpoint/2010/main" val="8602741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34290" y="1034767"/>
            <a:ext cx="7277245" cy="369332"/>
          </a:xfrm>
          <a:prstGeom prst="rect">
            <a:avLst/>
          </a:prstGeom>
          <a:noFill/>
        </p:spPr>
        <p:txBody>
          <a:bodyPr wrap="square" rtlCol="0">
            <a:spAutoFit/>
          </a:bodyPr>
          <a:lstStyle/>
          <a:p>
            <a:pPr algn="ctr"/>
            <a:r>
              <a:rPr lang="ja-JP" altLang="en-US" b="1" dirty="0" smtClean="0">
                <a:solidFill>
                  <a:srgbClr val="523F38"/>
                </a:solidFill>
                <a:latin typeface="ＭＳ Ｐゴシック" panose="020B0600070205080204" pitchFamily="50" charset="-128"/>
                <a:ea typeface="ＭＳ Ｐゴシック" panose="020B0600070205080204" pitchFamily="50" charset="-128"/>
                <a:cs typeface="MS Mincho"/>
              </a:rPr>
              <a:t>テンプレートの使い方</a:t>
            </a:r>
            <a:endParaRPr lang="ja-JP" b="1"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4" name="TextBox 3"/>
          <p:cNvSpPr txBox="1"/>
          <p:nvPr/>
        </p:nvSpPr>
        <p:spPr>
          <a:xfrm>
            <a:off x="809625" y="1693863"/>
            <a:ext cx="7460510" cy="2803844"/>
          </a:xfrm>
          <a:prstGeom prst="rect">
            <a:avLst/>
          </a:prstGeom>
          <a:noFill/>
          <a:ln>
            <a:noFill/>
          </a:ln>
        </p:spPr>
        <p:txBody>
          <a:bodyPr wrap="square" rtlCol="0">
            <a:spAutoFit/>
          </a:bodyPr>
          <a:lstStyle/>
          <a:p>
            <a:pPr>
              <a:lnSpc>
                <a:spcPct val="130000"/>
              </a:lnSpc>
            </a:pPr>
            <a:r>
              <a:rPr lang="ja-JP" altLang="en-US" sz="1400" dirty="0" smtClean="0">
                <a:solidFill>
                  <a:srgbClr val="523F38"/>
                </a:solidFill>
                <a:latin typeface="MS Mincho"/>
                <a:cs typeface="MS Mincho"/>
              </a:rPr>
              <a:t>このテンプレートでは、コンテンツのタイプを配置（マッピング）するために、バイヤーペルソナとライフサイクルステージを掛け合わし、簡易的に表示するようにしています。</a:t>
            </a:r>
            <a:endParaRPr lang="en-AU" altLang="ja-JP" sz="1400" dirty="0" smtClean="0">
              <a:solidFill>
                <a:srgbClr val="523F38"/>
              </a:solidFill>
              <a:latin typeface="MS Mincho"/>
              <a:cs typeface="MS Mincho"/>
            </a:endParaRPr>
          </a:p>
          <a:p>
            <a:pPr>
              <a:lnSpc>
                <a:spcPct val="130000"/>
              </a:lnSpc>
            </a:pPr>
            <a:endParaRPr lang="en-AU" altLang="ja-JP" sz="1400" dirty="0">
              <a:solidFill>
                <a:srgbClr val="523F38"/>
              </a:solidFill>
              <a:latin typeface="MS Mincho"/>
              <a:cs typeface="MS Mincho"/>
            </a:endParaRPr>
          </a:p>
          <a:p>
            <a:pPr>
              <a:lnSpc>
                <a:spcPct val="130000"/>
              </a:lnSpc>
            </a:pPr>
            <a:r>
              <a:rPr lang="ja-JP" altLang="en-US" sz="1400" dirty="0" smtClean="0">
                <a:solidFill>
                  <a:srgbClr val="523F38"/>
                </a:solidFill>
                <a:latin typeface="MS Mincho"/>
                <a:cs typeface="MS Mincho"/>
              </a:rPr>
              <a:t>まず、一番左の枠内に事前に作成したバイヤーペルソナの情報を記載してください。その後、そのペルソナが歩むであろう購買のステージに沿って必要となると考えるコンテンツの内容と、フォーマット（例えば、小冊子、ビデオ、カタログ、製品お試し）を書き入れてください。</a:t>
            </a:r>
            <a:endParaRPr lang="en-AU" altLang="ja-JP" sz="1400" dirty="0" smtClean="0">
              <a:solidFill>
                <a:srgbClr val="523F38"/>
              </a:solidFill>
              <a:latin typeface="MS Mincho"/>
              <a:cs typeface="MS Mincho"/>
            </a:endParaRPr>
          </a:p>
          <a:p>
            <a:pPr>
              <a:lnSpc>
                <a:spcPct val="130000"/>
              </a:lnSpc>
            </a:pPr>
            <a:endParaRPr lang="en-AU" sz="1400" dirty="0" smtClean="0">
              <a:solidFill>
                <a:srgbClr val="0000FF"/>
              </a:solidFill>
              <a:latin typeface="MS Mincho"/>
              <a:cs typeface="MS Mincho"/>
            </a:endParaRPr>
          </a:p>
          <a:p>
            <a:pPr>
              <a:lnSpc>
                <a:spcPct val="130000"/>
              </a:lnSpc>
            </a:pPr>
            <a:endParaRPr lang="en-AU" sz="1400" dirty="0">
              <a:solidFill>
                <a:srgbClr val="0000FF"/>
              </a:solidFill>
              <a:latin typeface="MS Mincho"/>
              <a:cs typeface="MS Mincho"/>
            </a:endParaRPr>
          </a:p>
          <a:p>
            <a:pPr>
              <a:lnSpc>
                <a:spcPct val="130000"/>
              </a:lnSpc>
            </a:pPr>
            <a:r>
              <a:rPr lang="ja-JP" altLang="en-US" sz="1200" dirty="0" smtClean="0">
                <a:solidFill>
                  <a:srgbClr val="0000FF"/>
                </a:solidFill>
                <a:latin typeface="MS Mincho"/>
                <a:cs typeface="MS Mincho"/>
                <a:hlinkClick r:id="rId3"/>
              </a:rPr>
              <a:t>「バイヤーペルソナ」について詳しく知りたい方は、</a:t>
            </a:r>
            <a:r>
              <a:rPr lang="en-AU" altLang="ja-JP" sz="1200" dirty="0" smtClean="0">
                <a:solidFill>
                  <a:srgbClr val="0000FF"/>
                </a:solidFill>
                <a:latin typeface="MS Mincho"/>
                <a:cs typeface="MS Mincho"/>
                <a:hlinkClick r:id="rId3"/>
              </a:rPr>
              <a:t/>
            </a:r>
            <a:br>
              <a:rPr lang="en-AU" altLang="ja-JP" sz="1200" dirty="0" smtClean="0">
                <a:solidFill>
                  <a:srgbClr val="0000FF"/>
                </a:solidFill>
                <a:latin typeface="MS Mincho"/>
                <a:cs typeface="MS Mincho"/>
                <a:hlinkClick r:id="rId3"/>
              </a:rPr>
            </a:br>
            <a:r>
              <a:rPr lang="ja-JP" altLang="en-US" sz="1200" dirty="0" smtClean="0">
                <a:solidFill>
                  <a:srgbClr val="0000FF"/>
                </a:solidFill>
                <a:latin typeface="MS Mincho"/>
                <a:cs typeface="MS Mincho"/>
                <a:hlinkClick r:id="rId3"/>
              </a:rPr>
              <a:t>ここを右クリックして「ハイパーリンクを開く」を選択してください。</a:t>
            </a:r>
            <a:endParaRPr lang="en-US" sz="1200" dirty="0">
              <a:solidFill>
                <a:srgbClr val="0000FF"/>
              </a:solidFill>
              <a:latin typeface="MS Mincho"/>
              <a:cs typeface="MS Mincho"/>
            </a:endParaRPr>
          </a:p>
        </p:txBody>
      </p:sp>
      <p:pic>
        <p:nvPicPr>
          <p:cNvPr id="11" name="図 10" descr="Screen Shot 2016-06-27 at 9.06.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5361">
            <a:off x="5582980" y="3423708"/>
            <a:ext cx="2217905" cy="1246539"/>
          </a:xfrm>
          <a:prstGeom prst="rect">
            <a:avLst/>
          </a:prstGeom>
        </p:spPr>
      </p:pic>
      <p:pic>
        <p:nvPicPr>
          <p:cNvPr id="2" name="図 1" descr="Screen Shot 2016-06-27 at 9.06.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937" y="3610989"/>
            <a:ext cx="2206045" cy="1246539"/>
          </a:xfrm>
          <a:prstGeom prst="rect">
            <a:avLst/>
          </a:prstGeom>
        </p:spPr>
      </p:pic>
    </p:spTree>
    <p:extLst>
      <p:ext uri="{BB962C8B-B14F-4D97-AF65-F5344CB8AC3E}">
        <p14:creationId xmlns:p14="http://schemas.microsoft.com/office/powerpoint/2010/main" val="30242920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8828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2000"/>
          </a:stretch>
        </a:blipFill>
        <a:effectLst/>
      </p:bgPr>
    </p:bg>
    <p:spTree>
      <p:nvGrpSpPr>
        <p:cNvPr id="1" name=""/>
        <p:cNvGrpSpPr/>
        <p:nvPr/>
      </p:nvGrpSpPr>
      <p:grpSpPr>
        <a:xfrm>
          <a:off x="0" y="0"/>
          <a:ext cx="0" cy="0"/>
          <a:chOff x="0" y="0"/>
          <a:chExt cx="0" cy="0"/>
        </a:xfrm>
      </p:grpSpPr>
      <p:sp>
        <p:nvSpPr>
          <p:cNvPr id="3" name="TextBox 7"/>
          <p:cNvSpPr txBox="1"/>
          <p:nvPr/>
        </p:nvSpPr>
        <p:spPr>
          <a:xfrm>
            <a:off x="254006" y="1205023"/>
            <a:ext cx="2203298" cy="523220"/>
          </a:xfrm>
          <a:prstGeom prst="rect">
            <a:avLst/>
          </a:prstGeom>
          <a:noFill/>
        </p:spPr>
        <p:txBody>
          <a:bodyPr wrap="square" rtlCol="0">
            <a:spAutoFit/>
          </a:bodyPr>
          <a:lstStyle/>
          <a:p>
            <a:pPr algn="ct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スポーツジム経営者の</a:t>
            </a:r>
            <a: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t/>
            </a:r>
            <a:b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b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増田　隆</a:t>
            </a:r>
            <a:endParaRPr lang="ja-JP" sz="1400" b="1" dirty="0">
              <a:solidFill>
                <a:srgbClr val="F36019"/>
              </a:solidFill>
              <a:latin typeface="ＭＳ Ｐゴシック" panose="020B0600070205080204" pitchFamily="50" charset="-128"/>
              <a:ea typeface="ＭＳ Ｐゴシック" panose="020B0600070205080204" pitchFamily="50" charset="-128"/>
              <a:cs typeface="MS Mincho"/>
            </a:endParaRPr>
          </a:p>
        </p:txBody>
      </p:sp>
    </p:spTree>
    <p:extLst>
      <p:ext uri="{BB962C8B-B14F-4D97-AF65-F5344CB8AC3E}">
        <p14:creationId xmlns:p14="http://schemas.microsoft.com/office/powerpoint/2010/main" val="24116507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2000"/>
          </a:stretch>
        </a:blipFill>
        <a:effectLst/>
      </p:bgPr>
    </p:bg>
    <p:spTree>
      <p:nvGrpSpPr>
        <p:cNvPr id="1" name=""/>
        <p:cNvGrpSpPr/>
        <p:nvPr/>
      </p:nvGrpSpPr>
      <p:grpSpPr>
        <a:xfrm>
          <a:off x="0" y="0"/>
          <a:ext cx="0" cy="0"/>
          <a:chOff x="0" y="0"/>
          <a:chExt cx="0" cy="0"/>
        </a:xfrm>
      </p:grpSpPr>
      <p:sp>
        <p:nvSpPr>
          <p:cNvPr id="4" name="TextBox 3"/>
          <p:cNvSpPr txBox="1"/>
          <p:nvPr/>
        </p:nvSpPr>
        <p:spPr>
          <a:xfrm>
            <a:off x="259910" y="2174892"/>
            <a:ext cx="2197394" cy="2284471"/>
          </a:xfrm>
          <a:prstGeom prst="rect">
            <a:avLst/>
          </a:prstGeom>
          <a:noFill/>
        </p:spPr>
        <p:txBody>
          <a:bodyPr wrap="square" rtlCol="0">
            <a:spAutoFit/>
          </a:bodyPr>
          <a:lstStyle/>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増田さん</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は</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スポーツジム経営</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の初心者</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です</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p>
          <a:p>
            <a:pPr>
              <a:lnSpc>
                <a:spcPct val="130000"/>
              </a:lnSpc>
            </a:pPr>
            <a:endPar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土地は持っているものの、スポーツ</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ジム</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器具を購入する必要があり</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ます</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endPar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endParaRPr lang="en-AU"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ですが、</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どこ</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から始めたらよいのか、どれくらいの費用をかけるべきなのか、よく</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わか</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っていません</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endParaRPr lang="en-US" sz="1100"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8" name="TextBox 7"/>
          <p:cNvSpPr txBox="1"/>
          <p:nvPr/>
        </p:nvSpPr>
        <p:spPr>
          <a:xfrm>
            <a:off x="254006" y="1205023"/>
            <a:ext cx="2203298" cy="523220"/>
          </a:xfrm>
          <a:prstGeom prst="rect">
            <a:avLst/>
          </a:prstGeom>
          <a:noFill/>
        </p:spPr>
        <p:txBody>
          <a:bodyPr wrap="square" rtlCol="0">
            <a:spAutoFit/>
          </a:bodyPr>
          <a:lstStyle/>
          <a:p>
            <a:pPr algn="ct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スポーツジム経営者の</a:t>
            </a:r>
            <a: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t/>
            </a:r>
            <a:b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b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増田　隆</a:t>
            </a:r>
            <a:endParaRPr lang="ja-JP" sz="1400" b="1" dirty="0">
              <a:solidFill>
                <a:srgbClr val="F36019"/>
              </a:solidFill>
              <a:latin typeface="ＭＳ Ｐゴシック" panose="020B0600070205080204" pitchFamily="50" charset="-128"/>
              <a:ea typeface="ＭＳ Ｐゴシック" panose="020B0600070205080204" pitchFamily="50" charset="-128"/>
              <a:cs typeface="MS Mincho"/>
            </a:endParaRPr>
          </a:p>
        </p:txBody>
      </p:sp>
    </p:spTree>
    <p:extLst>
      <p:ext uri="{BB962C8B-B14F-4D97-AF65-F5344CB8AC3E}">
        <p14:creationId xmlns:p14="http://schemas.microsoft.com/office/powerpoint/2010/main" val="15707310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2000"/>
          </a:stretch>
        </a:blipFill>
        <a:effectLst/>
      </p:bgPr>
    </p:bg>
    <p:spTree>
      <p:nvGrpSpPr>
        <p:cNvPr id="1" name=""/>
        <p:cNvGrpSpPr/>
        <p:nvPr/>
      </p:nvGrpSpPr>
      <p:grpSpPr>
        <a:xfrm>
          <a:off x="0" y="0"/>
          <a:ext cx="0" cy="0"/>
          <a:chOff x="0" y="0"/>
          <a:chExt cx="0" cy="0"/>
        </a:xfrm>
      </p:grpSpPr>
      <p:sp>
        <p:nvSpPr>
          <p:cNvPr id="5" name="TextBox 4"/>
          <p:cNvSpPr txBox="1"/>
          <p:nvPr/>
        </p:nvSpPr>
        <p:spPr>
          <a:xfrm>
            <a:off x="2504561" y="2174892"/>
            <a:ext cx="2091068" cy="2724592"/>
          </a:xfrm>
          <a:prstGeom prst="rect">
            <a:avLst/>
          </a:prstGeom>
          <a:noFill/>
        </p:spPr>
        <p:txBody>
          <a:bodyPr wrap="square" rtlCol="0">
            <a:spAutoFit/>
          </a:bodyPr>
          <a:lstStyle/>
          <a:p>
            <a:pPr marL="171450" indent="-171450">
              <a:lnSpc>
                <a:spcPct val="130000"/>
              </a:lnSpc>
              <a:buFont typeface="Arial"/>
              <a:buChar char="•"/>
            </a:pP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ジム器具購入初心者ガイド[eBook]</a:t>
            </a:r>
          </a:p>
          <a:p>
            <a:pPr marL="171450" indent="-171450">
              <a:lnSpc>
                <a:spcPct val="130000"/>
              </a:lnSpc>
              <a:buFont typeface="Arial"/>
              <a:buChar char="•"/>
            </a:pPr>
            <a:endParaRPr 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新品か中古か：ジム器具の予算をいつ抑え</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、つぎ込む</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べきか[インフォグラフィック</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p>
          <a:p>
            <a:pPr marL="171450" indent="-171450">
              <a:lnSpc>
                <a:spcPct val="130000"/>
              </a:lnSpc>
              <a:buFont typeface="Arial"/>
              <a:buChar char="•"/>
            </a:pPr>
            <a:endParaRPr lang="en-US"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運動初心者が好んで使う運動器具一覧リスト</a:t>
            </a:r>
            <a:r>
              <a:rPr lang="en-US" altLang="ja-JP" sz="1100" dirty="0" smtClean="0">
                <a:solidFill>
                  <a:srgbClr val="523F38"/>
                </a:solidFill>
                <a:latin typeface="ＭＳ Ｐゴシック" panose="020B0600070205080204" pitchFamily="50" charset="-128"/>
                <a:ea typeface="ＭＳ Ｐゴシック" panose="020B0600070205080204" pitchFamily="50" charset="-128"/>
                <a:cs typeface="MS Mincho"/>
              </a:rPr>
              <a:t>[</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チェックリスト</a:t>
            </a:r>
            <a:r>
              <a:rPr lang="en-US" altLang="ja-JP" sz="1100" dirty="0" smtClean="0">
                <a:solidFill>
                  <a:srgbClr val="523F38"/>
                </a:solidFill>
                <a:latin typeface="ＭＳ Ｐゴシック" panose="020B0600070205080204" pitchFamily="50" charset="-128"/>
                <a:ea typeface="ＭＳ Ｐゴシック" panose="020B0600070205080204" pitchFamily="50" charset="-128"/>
                <a:cs typeface="MS Mincho"/>
              </a:rPr>
              <a:t>]</a:t>
            </a:r>
            <a:endParaRPr lang="en-US"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endParaRPr lang="en-US"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marL="171450" indent="-171450">
              <a:lnSpc>
                <a:spcPct val="130000"/>
              </a:lnSpc>
              <a:buFont typeface="Arial"/>
              <a:buChar char="•"/>
            </a:pPr>
            <a:endParaRPr lang="en-US"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6" name="TextBox 3"/>
          <p:cNvSpPr txBox="1"/>
          <p:nvPr/>
        </p:nvSpPr>
        <p:spPr>
          <a:xfrm>
            <a:off x="259910" y="2174892"/>
            <a:ext cx="2197394" cy="2284471"/>
          </a:xfrm>
          <a:prstGeom prst="rect">
            <a:avLst/>
          </a:prstGeom>
          <a:noFill/>
        </p:spPr>
        <p:txBody>
          <a:bodyPr wrap="square" rtlCol="0">
            <a:spAutoFit/>
          </a:bodyPr>
          <a:lstStyle/>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増田さん</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は</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スポーツジム経営</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の初心者</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です</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p>
          <a:p>
            <a:pPr>
              <a:lnSpc>
                <a:spcPct val="130000"/>
              </a:lnSpc>
            </a:pPr>
            <a:endPar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土地は持っているものの、スポーツ</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ジム</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器具を購入する必要があり</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ます</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endParaRPr lang="en-AU" altLang="ja-JP" sz="1100" dirty="0" smtClean="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endParaRPr lang="en-AU" altLang="ja-JP" sz="1100" dirty="0">
              <a:solidFill>
                <a:srgbClr val="523F38"/>
              </a:solidFill>
              <a:latin typeface="ＭＳ Ｐゴシック" panose="020B0600070205080204" pitchFamily="50" charset="-128"/>
              <a:ea typeface="ＭＳ Ｐゴシック" panose="020B0600070205080204" pitchFamily="50" charset="-128"/>
              <a:cs typeface="MS Mincho"/>
            </a:endParaRPr>
          </a:p>
          <a:p>
            <a:pPr>
              <a:lnSpc>
                <a:spcPct val="130000"/>
              </a:lnSpc>
            </a:pP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ですが、</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どこ</a:t>
            </a:r>
            <a:r>
              <a:rPr lang="en-US" sz="1100" dirty="0">
                <a:solidFill>
                  <a:srgbClr val="523F38"/>
                </a:solidFill>
                <a:latin typeface="ＭＳ Ｐゴシック" panose="020B0600070205080204" pitchFamily="50" charset="-128"/>
                <a:ea typeface="ＭＳ Ｐゴシック" panose="020B0600070205080204" pitchFamily="50" charset="-128"/>
                <a:cs typeface="MS Mincho"/>
              </a:rPr>
              <a:t>から始めたらよいのか、どれくらいの費用をかけるべきなのか、よく</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わか</a:t>
            </a:r>
            <a:r>
              <a:rPr lang="ja-JP" alt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っていません</a:t>
            </a:r>
            <a:r>
              <a:rPr lang="en-US" sz="1100" dirty="0" smtClean="0">
                <a:solidFill>
                  <a:srgbClr val="523F38"/>
                </a:solidFill>
                <a:latin typeface="ＭＳ Ｐゴシック" panose="020B0600070205080204" pitchFamily="50" charset="-128"/>
                <a:ea typeface="ＭＳ Ｐゴシック" panose="020B0600070205080204" pitchFamily="50" charset="-128"/>
                <a:cs typeface="MS Mincho"/>
              </a:rPr>
              <a:t>。</a:t>
            </a:r>
            <a:endParaRPr lang="en-US" sz="1100" dirty="0">
              <a:solidFill>
                <a:srgbClr val="523F38"/>
              </a:solidFill>
              <a:latin typeface="ＭＳ Ｐゴシック" panose="020B0600070205080204" pitchFamily="50" charset="-128"/>
              <a:ea typeface="ＭＳ Ｐゴシック" panose="020B0600070205080204" pitchFamily="50" charset="-128"/>
              <a:cs typeface="MS Mincho"/>
            </a:endParaRPr>
          </a:p>
        </p:txBody>
      </p:sp>
      <p:sp>
        <p:nvSpPr>
          <p:cNvPr id="7" name="TextBox 7"/>
          <p:cNvSpPr txBox="1"/>
          <p:nvPr/>
        </p:nvSpPr>
        <p:spPr>
          <a:xfrm>
            <a:off x="254006" y="1205023"/>
            <a:ext cx="2203298" cy="523220"/>
          </a:xfrm>
          <a:prstGeom prst="rect">
            <a:avLst/>
          </a:prstGeom>
          <a:noFill/>
        </p:spPr>
        <p:txBody>
          <a:bodyPr wrap="square" rtlCol="0">
            <a:spAutoFit/>
          </a:bodyPr>
          <a:lstStyle/>
          <a:p>
            <a:pPr algn="ct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スポーツジム経営者の</a:t>
            </a:r>
            <a: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t/>
            </a:r>
            <a:br>
              <a:rPr lang="en-AU" altLang="ja-JP" sz="1400" b="1" dirty="0" smtClean="0">
                <a:solidFill>
                  <a:srgbClr val="F36019"/>
                </a:solidFill>
                <a:latin typeface="ＭＳ Ｐゴシック" panose="020B0600070205080204" pitchFamily="50" charset="-128"/>
                <a:ea typeface="ＭＳ Ｐゴシック" panose="020B0600070205080204" pitchFamily="50" charset="-128"/>
                <a:cs typeface="MS Mincho"/>
              </a:rPr>
            </a:br>
            <a:r>
              <a:rPr lang="ja-JP" altLang="en-US" sz="1400" b="1" dirty="0" smtClean="0">
                <a:solidFill>
                  <a:srgbClr val="F36019"/>
                </a:solidFill>
                <a:latin typeface="ＭＳ Ｐゴシック" panose="020B0600070205080204" pitchFamily="50" charset="-128"/>
                <a:ea typeface="ＭＳ Ｐゴシック" panose="020B0600070205080204" pitchFamily="50" charset="-128"/>
                <a:cs typeface="MS Mincho"/>
              </a:rPr>
              <a:t>増田　隆</a:t>
            </a:r>
            <a:endParaRPr lang="ja-JP" sz="1400" b="1" dirty="0">
              <a:solidFill>
                <a:srgbClr val="F36019"/>
              </a:solidFill>
              <a:latin typeface="ＭＳ Ｐゴシック" panose="020B0600070205080204" pitchFamily="50" charset="-128"/>
              <a:ea typeface="ＭＳ Ｐゴシック" panose="020B0600070205080204" pitchFamily="50" charset="-128"/>
              <a:cs typeface="MS Mincho"/>
            </a:endParaRPr>
          </a:p>
        </p:txBody>
      </p:sp>
    </p:spTree>
    <p:extLst>
      <p:ext uri="{BB962C8B-B14F-4D97-AF65-F5344CB8AC3E}">
        <p14:creationId xmlns:p14="http://schemas.microsoft.com/office/powerpoint/2010/main" val="17844266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12587</TotalTime>
  <Words>896</Words>
  <Application>Microsoft Macintosh PowerPoint</Application>
  <PresentationFormat>画面に合わせる (16:9)</PresentationFormat>
  <Paragraphs>79</Paragraphs>
  <Slides>11</Slides>
  <Notes>5</Notes>
  <HiddenSlides>0</HiddenSlides>
  <MMClips>0</MMClips>
  <ScaleCrop>false</ScaleCrop>
  <HeadingPairs>
    <vt:vector size="4" baseType="variant">
      <vt:variant>
        <vt:lpstr>テーマ</vt:lpstr>
      </vt:variant>
      <vt:variant>
        <vt:i4>2</vt:i4>
      </vt:variant>
      <vt:variant>
        <vt:lpstr>スライド タイトル</vt:lpstr>
      </vt:variant>
      <vt:variant>
        <vt:i4>11</vt:i4>
      </vt:variant>
    </vt:vector>
  </HeadingPairs>
  <TitlesOfParts>
    <vt:vector size="13" baseType="lpstr">
      <vt:lpstr>Office Theme</vt:lpstr>
      <vt:lpstr>1_Office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HubSpot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Erik Devaney</dc:creator>
  <cp:keywords/>
  <dc:description/>
  <cp:lastModifiedBy>Shohei  Toguri</cp:lastModifiedBy>
  <cp:revision>69</cp:revision>
  <dcterms:created xsi:type="dcterms:W3CDTF">2014-01-06T20:20:53Z</dcterms:created>
  <dcterms:modified xsi:type="dcterms:W3CDTF">2016-06-29T01:48:04Z</dcterms:modified>
  <cp:category/>
</cp:coreProperties>
</file>